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0"/>
  </p:notesMasterIdLst>
  <p:sldIdLst>
    <p:sldId id="256" r:id="rId2"/>
    <p:sldId id="263" r:id="rId3"/>
    <p:sldId id="264" r:id="rId4"/>
    <p:sldId id="265" r:id="rId5"/>
    <p:sldId id="266" r:id="rId6"/>
    <p:sldId id="267" r:id="rId7"/>
    <p:sldId id="278" r:id="rId8"/>
    <p:sldId id="269" r:id="rId9"/>
    <p:sldId id="270" r:id="rId10"/>
    <p:sldId id="271" r:id="rId11"/>
    <p:sldId id="272" r:id="rId12"/>
    <p:sldId id="279" r:id="rId13"/>
    <p:sldId id="280" r:id="rId14"/>
    <p:sldId id="281" r:id="rId15"/>
    <p:sldId id="273" r:id="rId16"/>
    <p:sldId id="282" r:id="rId17"/>
    <p:sldId id="283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00"/>
    <a:srgbClr val="005800"/>
    <a:srgbClr val="0000CC"/>
    <a:srgbClr val="0066FF"/>
    <a:srgbClr val="FF3300"/>
    <a:srgbClr val="FFFFCC"/>
    <a:srgbClr val="FF3399"/>
    <a:srgbClr val="9900CC"/>
    <a:srgbClr val="CC3399"/>
    <a:srgbClr val="FCC63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3FCF0-1A54-477C-93F6-3D9584BC52F8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AAE5F-F3A3-42BB-9111-2C83C3CF69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307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AAE5F-F3A3-42BB-9111-2C83C3CF69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AAE5F-F3A3-42BB-9111-2C83C3CF69C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873059-3998-453A-90C3-01ADFCCED469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5303C1C-C8BF-42F6-A88A-704D72270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60648"/>
            <a:ext cx="6102424" cy="1008112"/>
          </a:xfrm>
        </p:spPr>
        <p:txBody>
          <a:bodyPr>
            <a:noAutofit/>
          </a:bodyPr>
          <a:lstStyle/>
          <a:p>
            <a:r>
              <a:rPr lang="en-US" sz="1400" dirty="0" smtClean="0"/>
              <a:t>SEMINAR </a:t>
            </a:r>
            <a:br>
              <a:rPr lang="en-US" sz="1400" dirty="0" smtClean="0"/>
            </a:b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0" y="1628800"/>
            <a:ext cx="6172200" cy="474612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1900" dirty="0" smtClean="0"/>
              <a:t>Organization and development of the quality management system (QA) of education at the University and accreditation: the experience of Norway and Kyrgyzstan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2900" i="1" dirty="0" smtClean="0"/>
              <a:t>Development of the accreditation system in Romania: challenges and solutions. Experience of implementing QA system at Universities. General analysis of the experience of Romania as to prevent the same mistakes. </a:t>
            </a:r>
            <a:endParaRPr lang="en-US" sz="2900" dirty="0" smtClean="0"/>
          </a:p>
          <a:p>
            <a:pPr algn="ctr"/>
            <a:r>
              <a:rPr lang="en-US" sz="2900" i="1" dirty="0" smtClean="0"/>
              <a:t> Issues of implementation and management of QA systems. Useful tips for Universities.</a:t>
            </a:r>
          </a:p>
          <a:p>
            <a:endParaRPr lang="en-US" sz="2900" dirty="0" smtClean="0"/>
          </a:p>
          <a:p>
            <a:pPr algn="ctr"/>
            <a:r>
              <a:rPr lang="en-US" sz="2900" dirty="0" err="1" smtClean="0"/>
              <a:t>Radu</a:t>
            </a:r>
            <a:r>
              <a:rPr lang="en-US" sz="2900" dirty="0" smtClean="0"/>
              <a:t> - </a:t>
            </a:r>
            <a:r>
              <a:rPr lang="en-US" sz="2900" dirty="0" err="1" smtClean="0"/>
              <a:t>Mircea</a:t>
            </a:r>
            <a:r>
              <a:rPr lang="en-US" sz="2900" dirty="0" smtClean="0"/>
              <a:t> Damian </a:t>
            </a:r>
          </a:p>
          <a:p>
            <a:pPr algn="ctr"/>
            <a:r>
              <a:rPr lang="en-US" sz="2900" dirty="0" smtClean="0"/>
              <a:t>Director, international relations, projects and cooperation of the Romanian Agency for quality assurance in higher education ARACIS (Romania)</a:t>
            </a:r>
          </a:p>
          <a:p>
            <a:pPr algn="ctr"/>
            <a:r>
              <a:rPr lang="en-US" sz="5400" dirty="0" smtClean="0"/>
              <a:t/>
            </a:r>
            <a:br>
              <a:rPr lang="en-US" sz="5400" dirty="0" smtClean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49" t="27767" r="5805" b="43571"/>
          <a:stretch/>
        </p:blipFill>
        <p:spPr>
          <a:xfrm>
            <a:off x="2031873" y="260648"/>
            <a:ext cx="6610678" cy="9361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Romanian experience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b="1" dirty="0" smtClean="0">
                <a:solidFill>
                  <a:srgbClr val="0093B3"/>
                </a:solidFill>
                <a:ea typeface="ＭＳ Ｐゴシック" pitchFamily="-84" charset="-128"/>
              </a:rPr>
              <a:t>	</a:t>
            </a:r>
            <a:r>
              <a:rPr lang="en-US" sz="1500" b="1" dirty="0" smtClean="0">
                <a:solidFill>
                  <a:srgbClr val="0093B3"/>
                </a:solidFill>
                <a:ea typeface="ＭＳ Ｐゴシック" pitchFamily="-84" charset="-128"/>
              </a:rPr>
              <a:t> </a:t>
            </a:r>
            <a:r>
              <a:rPr lang="ja-JP" altLang="en-US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altLang="ja-JP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Professionalization</a:t>
            </a:r>
            <a:r>
              <a:rPr lang="ja-JP" altLang="en-US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 of QA in HE: what does it mean? </a:t>
            </a:r>
            <a:r>
              <a:rPr lang="en-US" sz="1800" b="1" dirty="0" smtClean="0">
                <a:solidFill>
                  <a:schemeClr val="accent1">
                    <a:lumMod val="90000"/>
                    <a:lumOff val="10000"/>
                  </a:schemeClr>
                </a:solidFill>
                <a:ea typeface="ＭＳ Ｐゴシック" pitchFamily="-84" charset="-128"/>
              </a:rPr>
              <a:t>	</a:t>
            </a:r>
          </a:p>
          <a:p>
            <a:pPr algn="just"/>
            <a:r>
              <a:rPr lang="ja-JP" altLang="en-US" sz="1800" b="1" dirty="0" smtClean="0">
                <a:solidFill>
                  <a:schemeClr val="accent1">
                    <a:lumMod val="90000"/>
                    <a:lumOff val="10000"/>
                  </a:schemeClr>
                </a:solidFill>
                <a:ea typeface="ＭＳ Ｐゴシック" pitchFamily="-84" charset="-128"/>
              </a:rPr>
              <a:t>“</a:t>
            </a:r>
            <a:r>
              <a:rPr lang="en-US" altLang="ja-JP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professionalizing  the peers: academic staff and reviewers</a:t>
            </a:r>
            <a:r>
              <a:rPr lang="ja-JP" altLang="en-US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 – most demanding activity: trainings can cover principles and procedures – cannot change personal convictions, beliefs – the peers have also the role of stimulating professional discussions at Department/Faculty level; </a:t>
            </a:r>
          </a:p>
          <a:p>
            <a:pPr algn="just"/>
            <a:r>
              <a:rPr lang="en-US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evaluation of staff (publications/contributions to conferences/internationalization – easier to estimate and quantify);</a:t>
            </a:r>
          </a:p>
          <a:p>
            <a:pPr algn="just"/>
            <a:r>
              <a:rPr lang="en-US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educational/teaching activities more difficult to evaluate;</a:t>
            </a:r>
          </a:p>
          <a:p>
            <a:pPr marL="0" indent="0" algn="just"/>
            <a:r>
              <a:rPr lang="en-US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 for administrative or other support staff: internal trainings needed on a permanent basis; rewards are helpful  </a:t>
            </a:r>
          </a:p>
          <a:p>
            <a:pPr marL="0" indent="0" algn="just"/>
            <a:r>
              <a:rPr lang="en-US" sz="1800" b="1" dirty="0" smtClean="0">
                <a:solidFill>
                  <a:schemeClr val="accent1"/>
                </a:solidFill>
                <a:ea typeface="ＭＳ Ｐゴシック" pitchFamily="-84" charset="-128"/>
              </a:rPr>
              <a:t> students are part of internal QA: they should also be trained </a:t>
            </a:r>
          </a:p>
          <a:p>
            <a:endParaRPr lang="en-US" sz="1800" b="1" dirty="0" smtClean="0">
              <a:solidFill>
                <a:schemeClr val="accent1">
                  <a:lumMod val="90000"/>
                  <a:lumOff val="10000"/>
                </a:schemeClr>
              </a:solidFill>
              <a:ea typeface="ＭＳ Ｐゴシック" pitchFamily="-84" charset="-128"/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Romanian experience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643192" cy="520519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Current situation in Romania (1):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No. of accredited higher education institutions: 55 (state) + 37 (private)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No. of HE providers with provisional authorizing study programs: 9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No. of HE providers with provisional authorizing Master study programs only : 1</a:t>
            </a:r>
          </a:p>
          <a:p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Total number of students: approx. 600 000</a:t>
            </a: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Legislative framework: IQA is obligatory!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altLang="ja-JP" sz="1400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pPr marL="0" indent="0">
              <a:buFont typeface="Arial" pitchFamily="34" charset="0"/>
              <a:buNone/>
            </a:pPr>
            <a:endParaRPr lang="en-US" sz="1400" dirty="0" smtClean="0">
              <a:ea typeface="ＭＳ Ｐゴシック" pitchFamily="-84" charset="-128"/>
            </a:endParaRPr>
          </a:p>
          <a:p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Romanian experience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643192" cy="5205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Current situation in Romania – ARACIS  (2):</a:t>
            </a:r>
          </a:p>
          <a:p>
            <a:endParaRPr lang="en-US" b="1" dirty="0" smtClean="0">
              <a:solidFill>
                <a:schemeClr val="accent1"/>
              </a:solidFill>
            </a:endParaRPr>
          </a:p>
          <a:p>
            <a:pPr algn="just"/>
            <a:r>
              <a:rPr lang="en-US" b="1" dirty="0" smtClean="0">
                <a:solidFill>
                  <a:schemeClr val="accent1"/>
                </a:solidFill>
              </a:rPr>
              <a:t>No. of higher education institutions evaluated externally in 2016: 15 (state and private) - including 67 1</a:t>
            </a:r>
            <a:r>
              <a:rPr lang="en-US" b="1" baseline="30000" dirty="0" smtClean="0">
                <a:solidFill>
                  <a:schemeClr val="accent1"/>
                </a:solidFill>
              </a:rPr>
              <a:t>st</a:t>
            </a:r>
            <a:r>
              <a:rPr lang="en-US" b="1" dirty="0" smtClean="0">
                <a:solidFill>
                  <a:schemeClr val="accent1"/>
                </a:solidFill>
              </a:rPr>
              <a:t> cycle study programs</a:t>
            </a:r>
          </a:p>
          <a:p>
            <a:pPr algn="just"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algn="just"/>
            <a:r>
              <a:rPr lang="en-US" b="1" dirty="0" smtClean="0">
                <a:solidFill>
                  <a:schemeClr val="accent1"/>
                </a:solidFill>
              </a:rPr>
              <a:t>No. of study programs evaluated externally in 2016 :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chemeClr val="accent1"/>
                </a:solidFill>
              </a:rPr>
              <a:t>- </a:t>
            </a:r>
            <a:r>
              <a:rPr lang="vi-VN" b="1" dirty="0" smtClean="0">
                <a:solidFill>
                  <a:schemeClr val="accent1"/>
                </a:solidFill>
              </a:rPr>
              <a:t>304 </a:t>
            </a:r>
            <a:r>
              <a:rPr lang="en-US" b="1" dirty="0" smtClean="0">
                <a:solidFill>
                  <a:schemeClr val="accent1"/>
                </a:solidFill>
              </a:rPr>
              <a:t> 1</a:t>
            </a:r>
            <a:r>
              <a:rPr lang="en-US" b="1" baseline="30000" dirty="0" smtClean="0">
                <a:solidFill>
                  <a:schemeClr val="accent1"/>
                </a:solidFill>
              </a:rPr>
              <a:t>st</a:t>
            </a:r>
            <a:r>
              <a:rPr lang="en-US" b="1" dirty="0" smtClean="0">
                <a:solidFill>
                  <a:schemeClr val="accent1"/>
                </a:solidFill>
              </a:rPr>
              <a:t> cycle study programs   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	- </a:t>
            </a:r>
            <a:r>
              <a:rPr lang="vi-VN" b="1" dirty="0" smtClean="0">
                <a:solidFill>
                  <a:schemeClr val="accent1"/>
                </a:solidFill>
              </a:rPr>
              <a:t>112 </a:t>
            </a:r>
            <a:r>
              <a:rPr lang="en-US" b="1" dirty="0" smtClean="0">
                <a:solidFill>
                  <a:schemeClr val="accent1"/>
                </a:solidFill>
              </a:rPr>
              <a:t>  2</a:t>
            </a:r>
            <a:r>
              <a:rPr lang="en-US" b="1" baseline="30000" dirty="0" smtClean="0">
                <a:solidFill>
                  <a:schemeClr val="accent1"/>
                </a:solidFill>
              </a:rPr>
              <a:t>nd</a:t>
            </a:r>
            <a:r>
              <a:rPr lang="en-US" b="1" dirty="0" smtClean="0">
                <a:solidFill>
                  <a:schemeClr val="accent1"/>
                </a:solidFill>
              </a:rPr>
              <a:t> cycle study programs</a:t>
            </a:r>
          </a:p>
          <a:p>
            <a:pPr algn="just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altLang="ja-JP" sz="1400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pPr marL="0" indent="0">
              <a:buFont typeface="Arial" pitchFamily="34" charset="0"/>
              <a:buNone/>
            </a:pPr>
            <a:endParaRPr lang="en-US" sz="1400" dirty="0" smtClean="0">
              <a:ea typeface="ＭＳ Ｐゴシック" pitchFamily="-84" charset="-128"/>
            </a:endParaRPr>
          </a:p>
          <a:p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Romanian experience</a:t>
            </a:r>
            <a:endParaRPr lang="en-US"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643192" cy="5205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	</a:t>
            </a:r>
            <a:r>
              <a:rPr lang="en-US" b="1" dirty="0" smtClean="0">
                <a:solidFill>
                  <a:schemeClr val="accent1"/>
                </a:solidFill>
              </a:rPr>
              <a:t>Problems of IQA:</a:t>
            </a: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Quality culture difficult to build: few people are really active</a:t>
            </a: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“Administration/management” of IQA is in charge of academics – too much workload</a:t>
            </a: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Academics see IQA as bureaucracy – impact of QA difficult to “measure”</a:t>
            </a: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IMPALA project (contractor </a:t>
            </a:r>
            <a:r>
              <a:rPr lang="en-US" b="1" dirty="0" err="1" smtClean="0">
                <a:solidFill>
                  <a:schemeClr val="accent1"/>
                </a:solidFill>
              </a:rPr>
              <a:t>evalag</a:t>
            </a:r>
            <a:r>
              <a:rPr lang="en-US" b="1" dirty="0" smtClean="0">
                <a:solidFill>
                  <a:schemeClr val="accent1"/>
                </a:solidFill>
              </a:rPr>
              <a:t> Germany): scientific research in 4 countries (Germany, Finland, Spain, Romania) with 4 “teams” – university-QA agency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altLang="ja-JP" sz="1400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pPr marL="0" indent="0">
              <a:buFont typeface="Arial" pitchFamily="34" charset="0"/>
              <a:buNone/>
            </a:pPr>
            <a:endParaRPr lang="en-US" sz="1400" dirty="0" smtClean="0">
              <a:ea typeface="ＭＳ Ｐゴシック" pitchFamily="-84" charset="-128"/>
            </a:endParaRPr>
          </a:p>
          <a:p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Romanian experience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643192" cy="5205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	</a:t>
            </a:r>
            <a:r>
              <a:rPr lang="en-US" b="1" dirty="0" smtClean="0">
                <a:solidFill>
                  <a:schemeClr val="accent1"/>
                </a:solidFill>
              </a:rPr>
              <a:t>Problems of IQA (2):</a:t>
            </a: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Results of IMPALA – difficult to evaluate RESULTS OF QA!</a:t>
            </a: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Opinions of academics, students, employers vary</a:t>
            </a: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Variation of perception between base-line, mid-line and end-line answers to questionnaire</a:t>
            </a:r>
          </a:p>
          <a:p>
            <a:pPr algn="just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/>
                </a:solidFill>
              </a:rPr>
              <a:t>Time period should be long enough (Very long? Too long for stakeholders!)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altLang="ja-JP" sz="1400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pPr marL="0" indent="0">
              <a:buFont typeface="Arial" pitchFamily="34" charset="0"/>
              <a:buNone/>
            </a:pPr>
            <a:endParaRPr lang="en-US" sz="1400" dirty="0" smtClean="0">
              <a:ea typeface="ＭＳ Ｐゴシック" pitchFamily="-84" charset="-128"/>
            </a:endParaRPr>
          </a:p>
          <a:p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Tips for universities</a:t>
            </a:r>
            <a:endParaRPr lang="en-US"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Font typeface="Arial" pitchFamily="34" charset="0"/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Open questions (1):</a:t>
            </a:r>
          </a:p>
          <a:p>
            <a:pPr marL="0" indent="0" algn="just"/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 Are trainings to be envisaged for internal peer reviewers? Would that be considered as useless bureaucracy or additional pressure on teaching staff/researchers?</a:t>
            </a:r>
          </a:p>
          <a:p>
            <a:pPr marL="0" indent="0" algn="just">
              <a:buFont typeface="Arial" pitchFamily="34" charset="0"/>
              <a:buNone/>
            </a:pPr>
            <a:endParaRPr lang="en-US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Suggestion: involve academics in the work of the local QA agency (-</a:t>
            </a:r>
            <a:r>
              <a:rPr lang="en-US" b="1" dirty="0" err="1" smtClean="0">
                <a:solidFill>
                  <a:schemeClr val="accent1"/>
                </a:solidFill>
                <a:ea typeface="ＭＳ Ｐゴシック" pitchFamily="-84" charset="-128"/>
              </a:rPr>
              <a:t>ies</a:t>
            </a: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) – they shall understand better why IQA is needed, how to write Self Assessment Reports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Tips for universities</a:t>
            </a:r>
            <a:endParaRPr lang="en-US"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Font typeface="Arial" pitchFamily="34" charset="0"/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Open questions (2):</a:t>
            </a:r>
          </a:p>
          <a:p>
            <a:pPr marL="0" indent="0" algn="just">
              <a:buFont typeface="Arial" pitchFamily="34" charset="0"/>
              <a:buNone/>
            </a:pPr>
            <a:endParaRPr lang="en-US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marL="0" indent="0" algn="just"/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 Should HE institutions hire </a:t>
            </a:r>
            <a:r>
              <a:rPr lang="en-US" alt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professional</a:t>
            </a:r>
            <a:r>
              <a:rPr lang="en-US" alt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, non-academic staff for </a:t>
            </a:r>
            <a:r>
              <a:rPr lang="en-US" alt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internal QA structures</a:t>
            </a:r>
            <a:r>
              <a:rPr lang="en-US" alt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? </a:t>
            </a:r>
          </a:p>
          <a:p>
            <a:pPr marL="0" indent="0" algn="just"/>
            <a:endParaRPr lang="en-US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  Suggestions: YES – find financial resource, find right people; do not turn IQA into daily “nagging” 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 Try to turn IQA into “quality culture” –       	could be VERY difficult for many 	reasons!</a:t>
            </a:r>
          </a:p>
          <a:p>
            <a:pPr marL="0" indent="0" algn="just">
              <a:buNone/>
            </a:pPr>
            <a:endParaRPr lang="en-US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marL="0" indent="0" algn="just"/>
            <a:endParaRPr lang="en-US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marL="0" indent="0" algn="just">
              <a:buFont typeface="Arial" pitchFamily="34" charset="0"/>
              <a:buNone/>
            </a:pPr>
            <a:endParaRPr lang="en-US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marL="0" indent="0"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Tips for universities</a:t>
            </a:r>
            <a:endParaRPr lang="en-US"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Font typeface="Arial" pitchFamily="34" charset="0"/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Open questions (3):</a:t>
            </a:r>
          </a:p>
          <a:p>
            <a:pPr marL="0" indent="0" algn="just">
              <a:buNone/>
            </a:pPr>
            <a:endParaRPr lang="en-US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marL="0" indent="0" algn="just"/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 Would the QA procedures follow the ISO type approach – formalize all the activities, document all results etc.? To what extent? Note: ESG are different from ISO – type procedures!</a:t>
            </a: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 Suggestion: use ISO experience but not ISO      itself!   Built data bases and keep the data up-dated – use “professional non-academic staff” to do this. Benchmarking evidence progress!</a:t>
            </a:r>
          </a:p>
          <a:p>
            <a:pPr marL="0" indent="0" algn="just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Romanian experience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accent1"/>
                </a:solidFill>
              </a:rPr>
              <a:t>IQA is more difficult than EQA!</a:t>
            </a:r>
          </a:p>
          <a:p>
            <a:endParaRPr lang="en-US" b="1" dirty="0" smtClean="0">
              <a:solidFill>
                <a:schemeClr val="accent1"/>
              </a:solidFill>
            </a:endParaRPr>
          </a:p>
          <a:p>
            <a:r>
              <a:rPr lang="en-US" b="1" dirty="0" smtClean="0">
                <a:solidFill>
                  <a:schemeClr val="accent1"/>
                </a:solidFill>
              </a:rPr>
              <a:t> IQA is more important than </a:t>
            </a:r>
            <a:r>
              <a:rPr lang="en-US" b="1" dirty="0" smtClean="0">
                <a:solidFill>
                  <a:schemeClr val="accent1"/>
                </a:solidFill>
              </a:rPr>
              <a:t>EQA?</a:t>
            </a:r>
            <a:endParaRPr lang="en-US" b="1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	yes; equally important; no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	Question: </a:t>
            </a:r>
            <a:r>
              <a:rPr lang="en-US" b="1" dirty="0" smtClean="0">
                <a:solidFill>
                  <a:schemeClr val="accent1"/>
                </a:solidFill>
              </a:rPr>
              <a:t>if  </a:t>
            </a:r>
            <a:r>
              <a:rPr lang="en-US" b="1" dirty="0" smtClean="0">
                <a:solidFill>
                  <a:schemeClr val="accent1"/>
                </a:solidFill>
              </a:rPr>
              <a:t>IQA works, why </a:t>
            </a:r>
            <a:r>
              <a:rPr lang="en-US" b="1" dirty="0" smtClean="0">
                <a:solidFill>
                  <a:schemeClr val="accent1"/>
                </a:solidFill>
              </a:rPr>
              <a:t>EQA?</a:t>
            </a:r>
            <a:r>
              <a:rPr lang="en-US" b="1" dirty="0" smtClean="0">
                <a:solidFill>
                  <a:schemeClr val="accent1"/>
                </a:solidFill>
              </a:rPr>
              <a:t>	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	EQA builds trust!</a:t>
            </a: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	Suggestion: let’s discuss it! </a:t>
            </a: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THANK YOU !</a:t>
            </a:r>
          </a:p>
          <a:p>
            <a:endParaRPr lang="en-US" b="1" dirty="0" smtClean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2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was in Europe before 2005 About Quality Assurance ?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Country initiatives for both “internal” and “external” QA (many examples from West (UK - QAA, France- </a:t>
            </a:r>
            <a:r>
              <a:rPr lang="en-US" b="1" dirty="0" err="1" smtClean="0"/>
              <a:t>Cti</a:t>
            </a:r>
            <a:r>
              <a:rPr lang="en-US" b="1" dirty="0" smtClean="0"/>
              <a:t> etc.) to East – for “external” QA especially after 1990) Romania – CNEAA 1994 etc.)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Not many initiatives, no formalized structures for “internal”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Prevalent mission of “external” QA: licensing, ACCREDITATION etc. mostly for study programs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1999 – Bologna Declaration signed</a:t>
            </a:r>
          </a:p>
          <a:p>
            <a:pPr algn="just"/>
            <a:r>
              <a:rPr lang="en-US" b="1" dirty="0" smtClean="0"/>
              <a:t>2003 – Berlin Ministerial Conference – QA becomes new objective of “Bologna process”</a:t>
            </a:r>
          </a:p>
          <a:p>
            <a:pPr algn="just"/>
            <a:r>
              <a:rPr lang="en-US" b="1" dirty="0" smtClean="0"/>
              <a:t>Quality Assurance in the European Higher Education Area: ministerial Conference in Bergen 2005 adopted ESGs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ministerial Conference in Yerevan 2015 adopted “revised” (“new”) ESGs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What is now in Europe (2016)? (1)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/>
              <a:t>“internal” QA is building-up QA mechanisms in universities to enhance “Quality culture” (at different speeds!)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/>
              <a:t>“external” QA – agencies (independent) in vast majority of EHEA countries; ENQA and other regional structures (i.e. CEENQA) - cooperation; external evaluation: regular, cyclic, obligatory</a:t>
            </a:r>
            <a:r>
              <a:rPr lang="ro-RO" b="1" dirty="0" smtClean="0"/>
              <a:t>, program level, institutional level</a:t>
            </a:r>
            <a:r>
              <a:rPr lang="en-US" b="1" dirty="0" smtClean="0"/>
              <a:t>; EQAR – register to foster confidence</a:t>
            </a:r>
            <a:r>
              <a:rPr lang="ro-RO" b="1" dirty="0" smtClean="0"/>
              <a:t> in EQA</a:t>
            </a:r>
            <a:r>
              <a:rPr lang="en-US" b="1" dirty="0" smtClean="0"/>
              <a:t>, internationalization on external QA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741484" y="548680"/>
            <a:ext cx="33507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12568"/>
          </a:xfrm>
        </p:spPr>
        <p:txBody>
          <a:bodyPr/>
          <a:lstStyle/>
          <a:p>
            <a:pPr algn="just"/>
            <a:r>
              <a:rPr lang="en-US" b="1" dirty="0" smtClean="0"/>
              <a:t>What is now in Europe (2016)? (2)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/>
              <a:t>New ESG 2015, after 10 years of experience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/>
              <a:t>Enhanced cooperation between QA agencies under framework of ENQA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/>
              <a:t>Increased “competition” between agencies registered in EQAR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/>
              <a:t>Better understanding that Quality Assurance and Transparency Tools are different things (see ENQA position paper 2011)!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questions</a:t>
            </a:r>
            <a:endParaRPr lang="en-US" sz="2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What is “ACCREDITATION” ? – defined country-wise but, in general: by decision/proposal/outcome of an external evaluation (review, audit etc.)</a:t>
            </a:r>
          </a:p>
          <a:p>
            <a:pPr algn="just"/>
            <a:endParaRPr lang="en-US" b="1" dirty="0" smtClean="0">
              <a:solidFill>
                <a:srgbClr val="C00000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What is the purpose 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of “ACCREDITATION” ? Defined country-wise</a:t>
            </a: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What is “licensing” ? Defined country-wise</a:t>
            </a:r>
          </a:p>
          <a:p>
            <a:pPr algn="just"/>
            <a:endParaRPr lang="en-US" b="1" dirty="0" smtClean="0">
              <a:solidFill>
                <a:srgbClr val="C00000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What terminology ? Is English a universal language of reference? 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</a:t>
            </a:r>
            <a:r>
              <a:rPr lang="ro-RO" b="1" dirty="0" smtClean="0">
                <a:solidFill>
                  <a:schemeClr val="accent1"/>
                </a:solidFill>
              </a:rPr>
              <a:t>Tip:</a:t>
            </a:r>
            <a:r>
              <a:rPr lang="en-US" b="1" dirty="0" smtClean="0">
                <a:solidFill>
                  <a:schemeClr val="accent1"/>
                </a:solidFill>
              </a:rPr>
              <a:t> look at EQAR definitions!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C00000"/>
                </a:solidFill>
              </a:rPr>
              <a:t>	Conclusion: Yes/Yes, sometimes/No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ro-RO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questions</a:t>
            </a:r>
            <a:endParaRPr lang="en-US" sz="2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Quality or Quality Assurance?</a:t>
            </a:r>
          </a:p>
          <a:p>
            <a:pPr algn="just"/>
            <a:endParaRPr lang="en-US" b="1" dirty="0" smtClean="0">
              <a:solidFill>
                <a:srgbClr val="C00000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“Internal” or/and “External Quality Assurance”? Which one is more difficult to achieve ? </a:t>
            </a:r>
            <a:endParaRPr lang="en-US" b="1" dirty="0" smtClean="0">
              <a:solidFill>
                <a:srgbClr val="C00000"/>
              </a:solidFill>
              <a:ea typeface="ＭＳ Ｐゴシック" pitchFamily="-84" charset="-128"/>
            </a:endParaRPr>
          </a:p>
          <a:p>
            <a:pPr algn="just">
              <a:buNone/>
            </a:pP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	Quality Assurance is one main responsibility of Higher Education Institutions/Universities </a:t>
            </a:r>
            <a:endParaRPr lang="en-US" altLang="ja-JP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algn="just">
              <a:buNone/>
            </a:pPr>
            <a:r>
              <a:rPr lang="en-US" i="1" dirty="0" smtClean="0"/>
              <a:t>	</a:t>
            </a:r>
            <a:r>
              <a:rPr lang="en-US" b="1" i="1" dirty="0" smtClean="0">
                <a:solidFill>
                  <a:srgbClr val="FF0000"/>
                </a:solidFill>
              </a:rPr>
              <a:t>Experience of implementing QA system at Universities </a:t>
            </a: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(as </a:t>
            </a:r>
            <a:r>
              <a:rPr lang="ja-JP" alt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altLang="ja-JP" b="1" dirty="0" smtClean="0">
                <a:solidFill>
                  <a:schemeClr val="accent1"/>
                </a:solidFill>
                <a:ea typeface="ＭＳ Ｐゴシック" pitchFamily="-84" charset="-128"/>
              </a:rPr>
              <a:t>Internal Quality Assurance</a:t>
            </a:r>
            <a:r>
              <a:rPr lang="ja-JP" alt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b="1" dirty="0" smtClean="0">
                <a:solidFill>
                  <a:schemeClr val="accent1"/>
                </a:solidFill>
                <a:ea typeface="ＭＳ Ｐゴシック" pitchFamily="-84" charset="-128"/>
              </a:rPr>
              <a:t>) !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ro-RO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questions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39552" y="1556792"/>
            <a:ext cx="770485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What </a:t>
            </a:r>
            <a:r>
              <a:rPr lang="en-US" altLang="ja-JP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does</a:t>
            </a:r>
            <a:r>
              <a:rPr lang="ja-JP" altLang="en-US" sz="2400" b="1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altLang="ja-JP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internal quality assurance</a:t>
            </a:r>
            <a:r>
              <a:rPr lang="ja-JP" altLang="en-US" sz="2400" b="1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 cover: </a:t>
            </a:r>
          </a:p>
          <a:p>
            <a:endParaRPr lang="en-US" sz="2400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	-  teaching/ research</a:t>
            </a:r>
          </a:p>
          <a:p>
            <a:endParaRPr lang="en-US" sz="2400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	- </a:t>
            </a:r>
            <a:r>
              <a:rPr lang="ja-JP" altLang="en-US" sz="2400" b="1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institutional capacity</a:t>
            </a:r>
            <a:r>
              <a:rPr lang="ja-JP" altLang="en-US" sz="2400" b="1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 : administration/ student services etc. </a:t>
            </a:r>
          </a:p>
          <a:p>
            <a:endParaRPr lang="en-US" sz="2400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algn="just"/>
            <a:r>
              <a:rPr lang="en-US" sz="2400" b="1" dirty="0" smtClean="0">
                <a:solidFill>
                  <a:schemeClr val="accent1"/>
                </a:solidFill>
                <a:ea typeface="ＭＳ Ｐゴシック" pitchFamily="-84" charset="-128"/>
              </a:rPr>
              <a:t>The internal existence and functioning of a IQA system is essential! Direct effect on “external QA”: institutional external evaluation only (“audit” Norway case), program evaluation, or both (Romanian case!) </a:t>
            </a:r>
          </a:p>
          <a:p>
            <a:endParaRPr lang="en-US" b="1" dirty="0" smtClean="0">
              <a:solidFill>
                <a:srgbClr val="00B050"/>
              </a:solidFill>
              <a:ea typeface="ＭＳ Ｐゴシック" pitchFamily="-84" charset="-128"/>
            </a:endParaRPr>
          </a:p>
          <a:p>
            <a:endParaRPr lang="en-US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endParaRPr lang="en-US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endParaRPr lang="en-US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endParaRPr lang="en-US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endParaRPr lang="en-US" b="1" dirty="0" smtClean="0">
              <a:solidFill>
                <a:srgbClr val="0093B3"/>
              </a:solidFill>
              <a:ea typeface="ＭＳ Ｐゴシック" pitchFamily="-84" charset="-128"/>
            </a:endParaRPr>
          </a:p>
          <a:p>
            <a:endParaRPr lang="en-US" b="1" dirty="0" smtClean="0">
              <a:solidFill>
                <a:srgbClr val="0093B3"/>
              </a:solidFill>
              <a:ea typeface="ＭＳ Ｐゴシック" pitchFamily="-8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Romanian experience</a:t>
            </a:r>
            <a:endParaRPr lang="en-US" sz="2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None/>
            </a:pPr>
            <a:r>
              <a:rPr lang="en-US" sz="2000" b="1" dirty="0" smtClean="0">
                <a:solidFill>
                  <a:schemeClr val="accent1"/>
                </a:solidFill>
                <a:ea typeface="ＭＳ Ｐゴシック" pitchFamily="-84" charset="-128"/>
              </a:rPr>
              <a:t>	</a:t>
            </a:r>
            <a:r>
              <a:rPr lang="en-US" b="1" dirty="0" smtClean="0">
                <a:solidFill>
                  <a:schemeClr val="accent1"/>
                </a:solidFill>
                <a:ea typeface="ＭＳ Ｐゴシック" pitchFamily="-84" charset="-128"/>
              </a:rPr>
              <a:t>Setting the principles for assessing internal QA based on ESG </a:t>
            </a:r>
          </a:p>
          <a:p>
            <a:pPr>
              <a:buFont typeface="Arial" pitchFamily="34" charset="0"/>
              <a:buNone/>
            </a:pPr>
            <a:endParaRPr lang="en-US" sz="2000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algn="just"/>
            <a:r>
              <a:rPr 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For academics/researchers: generally accepted – </a:t>
            </a:r>
            <a:r>
              <a:rPr lang="ja-JP" alt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altLang="ja-JP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peer reviewers</a:t>
            </a:r>
            <a:r>
              <a:rPr lang="ja-JP" alt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  - colleagues from the department and/or external reviewers; opinion of students (</a:t>
            </a:r>
            <a:r>
              <a:rPr lang="ja-JP" alt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altLang="ja-JP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students surveys</a:t>
            </a:r>
            <a:r>
              <a:rPr lang="ja-JP" alt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)</a:t>
            </a:r>
          </a:p>
          <a:p>
            <a:pPr algn="just"/>
            <a:endParaRPr lang="en-US" sz="2300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algn="just"/>
            <a:r>
              <a:rPr 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For administration: special services (</a:t>
            </a:r>
            <a:r>
              <a:rPr lang="ja-JP" alt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“</a:t>
            </a:r>
            <a:r>
              <a:rPr lang="en-US" altLang="ja-JP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internal audit</a:t>
            </a:r>
            <a:r>
              <a:rPr lang="ja-JP" alt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”</a:t>
            </a:r>
            <a:r>
              <a:rPr lang="en-US" altLang="ja-JP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 or other type, even specified by law); units/persons designed by the internal QA structures (following implementation of ESGs)</a:t>
            </a:r>
          </a:p>
          <a:p>
            <a:pPr algn="just"/>
            <a:endParaRPr lang="en-US" sz="2300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algn="just">
              <a:buNone/>
            </a:pPr>
            <a:r>
              <a:rPr 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	Law 88/1993 – National Council of Academic Evaluation and Accreditation : focused on “external QA”</a:t>
            </a:r>
          </a:p>
          <a:p>
            <a:pPr algn="just">
              <a:buNone/>
            </a:pPr>
            <a:endParaRPr lang="en-US" sz="2300" b="1" dirty="0" smtClean="0">
              <a:solidFill>
                <a:schemeClr val="accent1"/>
              </a:solidFill>
              <a:ea typeface="ＭＳ Ｐゴシック" pitchFamily="-84" charset="-128"/>
            </a:endParaRPr>
          </a:p>
          <a:p>
            <a:pPr algn="just">
              <a:buNone/>
            </a:pPr>
            <a:r>
              <a:rPr 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Emergency Ordinance of Romanian Government 75/2005 – Quality of Education: Quality Assurance as a “continuum”, two agencies:  </a:t>
            </a:r>
          </a:p>
          <a:p>
            <a:pPr algn="just">
              <a:buFontTx/>
              <a:buChar char="-"/>
            </a:pPr>
            <a:r>
              <a:rPr 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- pre-university (ARACIP) and</a:t>
            </a:r>
          </a:p>
          <a:p>
            <a:pPr algn="just">
              <a:buFontTx/>
              <a:buChar char="-"/>
            </a:pPr>
            <a:r>
              <a:rPr lang="en-US" sz="2300" b="1" dirty="0" smtClean="0">
                <a:solidFill>
                  <a:schemeClr val="accent1"/>
                </a:solidFill>
                <a:ea typeface="ＭＳ Ｐゴシック" pitchFamily="-84" charset="-128"/>
              </a:rPr>
              <a:t>- “Higher Education” - ARACIS</a:t>
            </a:r>
            <a:endParaRPr lang="en-US" sz="2300" dirty="0">
              <a:solidFill>
                <a:schemeClr val="accent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407" t="28698" r="40843" b="43746"/>
          <a:stretch/>
        </p:blipFill>
        <p:spPr>
          <a:xfrm>
            <a:off x="179512" y="0"/>
            <a:ext cx="756174" cy="74586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ustom 28">
      <a:dk1>
        <a:sysClr val="windowText" lastClr="000000"/>
      </a:dk1>
      <a:lt1>
        <a:sysClr val="window" lastClr="FFFFFF"/>
      </a:lt1>
      <a:dk2>
        <a:srgbClr val="000000"/>
      </a:dk2>
      <a:lt2>
        <a:srgbClr val="92D050"/>
      </a:lt2>
      <a:accent1>
        <a:srgbClr val="005400"/>
      </a:accent1>
      <a:accent2>
        <a:srgbClr val="990000"/>
      </a:accent2>
      <a:accent3>
        <a:srgbClr val="CC3300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694</TotalTime>
  <Words>793</Words>
  <Application>Microsoft Office PowerPoint</Application>
  <PresentationFormat>Expunere pe ecran (4:3)</PresentationFormat>
  <Paragraphs>162</Paragraphs>
  <Slides>18</Slides>
  <Notes>2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18</vt:i4>
      </vt:variant>
    </vt:vector>
  </HeadingPairs>
  <TitlesOfParts>
    <vt:vector size="19" baseType="lpstr">
      <vt:lpstr>Oriel</vt:lpstr>
      <vt:lpstr>SEMINAR  </vt:lpstr>
      <vt:lpstr>            Background</vt:lpstr>
      <vt:lpstr>Background</vt:lpstr>
      <vt:lpstr>C</vt:lpstr>
      <vt:lpstr>Background</vt:lpstr>
      <vt:lpstr>Basic questions</vt:lpstr>
      <vt:lpstr>Basic questions</vt:lpstr>
      <vt:lpstr>Basic questions</vt:lpstr>
      <vt:lpstr>Romanian experience</vt:lpstr>
      <vt:lpstr>Romanian experience</vt:lpstr>
      <vt:lpstr>Romanian experience</vt:lpstr>
      <vt:lpstr>Romanian experience</vt:lpstr>
      <vt:lpstr>Romanian experience</vt:lpstr>
      <vt:lpstr>Romanian experience</vt:lpstr>
      <vt:lpstr>Tips for universities</vt:lpstr>
      <vt:lpstr>Tips for universities</vt:lpstr>
      <vt:lpstr>Tips for universities</vt:lpstr>
      <vt:lpstr>Romanian experience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EVALUAREA EXTERNĂ A CALITĂŢII ÎN ÎNVĂŢĂMÂNTUL SUPERIOR DIN ROMÂNIA</dc:title>
  <dc:creator>Vasilica Stan</dc:creator>
  <cp:lastModifiedBy>radu.damian2</cp:lastModifiedBy>
  <cp:revision>182</cp:revision>
  <dcterms:created xsi:type="dcterms:W3CDTF">2016-11-09T13:12:51Z</dcterms:created>
  <dcterms:modified xsi:type="dcterms:W3CDTF">2017-03-08T11:39:30Z</dcterms:modified>
</cp:coreProperties>
</file>